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0" r:id="rId3"/>
    <p:sldId id="291" r:id="rId4"/>
    <p:sldId id="305" r:id="rId5"/>
    <p:sldId id="288" r:id="rId6"/>
    <p:sldId id="258" r:id="rId7"/>
    <p:sldId id="259" r:id="rId8"/>
    <p:sldId id="260" r:id="rId9"/>
    <p:sldId id="292" r:id="rId10"/>
    <p:sldId id="261" r:id="rId11"/>
    <p:sldId id="262" r:id="rId12"/>
    <p:sldId id="263" r:id="rId13"/>
    <p:sldId id="264" r:id="rId14"/>
    <p:sldId id="295" r:id="rId15"/>
    <p:sldId id="296" r:id="rId16"/>
    <p:sldId id="294" r:id="rId17"/>
    <p:sldId id="265" r:id="rId18"/>
    <p:sldId id="297" r:id="rId19"/>
    <p:sldId id="299" r:id="rId20"/>
    <p:sldId id="267" r:id="rId21"/>
    <p:sldId id="301" r:id="rId22"/>
    <p:sldId id="302" r:id="rId23"/>
    <p:sldId id="304" r:id="rId24"/>
    <p:sldId id="303" r:id="rId25"/>
    <p:sldId id="30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ann Adams" initials="M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8A1467B-B3C7-4A79-9206-976948C49809}" type="datetimeFigureOut">
              <a:rPr lang="en-US" smtClean="0"/>
              <a:t>10/28/2015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2BC78AC-20CC-4A92-B507-F0117C9C804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A1467B-B3C7-4A79-9206-976948C49809}" type="datetimeFigureOut">
              <a:rPr lang="en-US" smtClean="0"/>
              <a:t>10/28/2015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2BC78AC-20CC-4A92-B507-F0117C9C80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8A1467B-B3C7-4A79-9206-976948C49809}" type="datetimeFigureOut">
              <a:rPr lang="en-US" smtClean="0"/>
              <a:t>10/28/2015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2BC78AC-20CC-4A92-B507-F0117C9C80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A1467B-B3C7-4A79-9206-976948C49809}" type="datetimeFigureOut">
              <a:rPr lang="en-US" smtClean="0"/>
              <a:t>10/28/2015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2BC78AC-20CC-4A92-B507-F0117C9C80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8A1467B-B3C7-4A79-9206-976948C49809}" type="datetimeFigureOut">
              <a:rPr lang="en-US" smtClean="0"/>
              <a:t>10/28/2015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2BC78AC-20CC-4A92-B507-F0117C9C804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A1467B-B3C7-4A79-9206-976948C49809}" type="datetimeFigureOut">
              <a:rPr lang="en-US" smtClean="0"/>
              <a:t>10/28/2015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2BC78AC-20CC-4A92-B507-F0117C9C80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A1467B-B3C7-4A79-9206-976948C49809}" type="datetimeFigureOut">
              <a:rPr lang="en-US" smtClean="0"/>
              <a:t>10/28/2015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2BC78AC-20CC-4A92-B507-F0117C9C80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A1467B-B3C7-4A79-9206-976948C49809}" type="datetimeFigureOut">
              <a:rPr lang="en-US" smtClean="0"/>
              <a:t>10/28/2015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2BC78AC-20CC-4A92-B507-F0117C9C80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8A1467B-B3C7-4A79-9206-976948C49809}" type="datetimeFigureOut">
              <a:rPr lang="en-US" smtClean="0"/>
              <a:t>10/28/2015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2BC78AC-20CC-4A92-B507-F0117C9C80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A1467B-B3C7-4A79-9206-976948C49809}" type="datetimeFigureOut">
              <a:rPr lang="en-US" smtClean="0"/>
              <a:t>10/28/2015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2BC78AC-20CC-4A92-B507-F0117C9C80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8A1467B-B3C7-4A79-9206-976948C49809}" type="datetimeFigureOut">
              <a:rPr lang="en-US" smtClean="0"/>
              <a:t>10/28/2015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2BC78AC-20CC-4A92-B507-F0117C9C8046}"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8A1467B-B3C7-4A79-9206-976948C49809}" type="datetimeFigureOut">
              <a:rPr lang="en-US" smtClean="0"/>
              <a:t>10/28/2015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2BC78AC-20CC-4A92-B507-F0117C9C80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371600"/>
            <a:ext cx="5791200" cy="3048000"/>
          </a:xfrm>
        </p:spPr>
        <p:txBody>
          <a:bodyPr/>
          <a:lstStyle/>
          <a:p>
            <a:pPr algn="ctr"/>
            <a:r>
              <a:rPr lang="en-US" dirty="0" smtClean="0">
                <a:latin typeface="Times New Roman" panose="02020603050405020304" pitchFamily="18" charset="0"/>
                <a:cs typeface="Times New Roman" panose="02020603050405020304" pitchFamily="18" charset="0"/>
              </a:rPr>
              <a:t>GITLA</a:t>
            </a:r>
            <a:r>
              <a:rPr lang="en-US" u="sng"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T’AAMIKS VILLAGE GOVERNMENT   POST-SECONDARY </a:t>
            </a:r>
            <a:r>
              <a:rPr lang="en-US" dirty="0" smtClean="0">
                <a:latin typeface="Times New Roman" panose="02020603050405020304" pitchFamily="18" charset="0"/>
                <a:cs typeface="Times New Roman" panose="02020603050405020304" pitchFamily="18" charset="0"/>
              </a:rPr>
              <a:t>APPLICATION PROCESS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366868" y="5029200"/>
            <a:ext cx="5114778" cy="1101248"/>
          </a:xfrm>
        </p:spPr>
        <p:txBody>
          <a:bodyPr>
            <a:normAutofit fontScale="77500" lnSpcReduction="20000"/>
          </a:bodyPr>
          <a:lstStyle/>
          <a:p>
            <a:r>
              <a:rPr lang="en-US" b="1" dirty="0" smtClean="0">
                <a:solidFill>
                  <a:schemeClr val="bg1"/>
                </a:solidFill>
                <a:latin typeface="Times New Roman" panose="02020603050405020304" pitchFamily="18" charset="0"/>
                <a:cs typeface="Times New Roman" panose="02020603050405020304" pitchFamily="18" charset="0"/>
              </a:rPr>
              <a:t>STEPS ON HOW </a:t>
            </a:r>
            <a:r>
              <a:rPr lang="en-US" b="1" dirty="0" smtClean="0">
                <a:solidFill>
                  <a:schemeClr val="bg1"/>
                </a:solidFill>
                <a:latin typeface="Times New Roman" panose="02020603050405020304" pitchFamily="18" charset="0"/>
                <a:cs typeface="Times New Roman" panose="02020603050405020304" pitchFamily="18" charset="0"/>
              </a:rPr>
              <a:t>TO COMPLETE THE APPLICATION FORMS &amp; UNDERSTANDING OF THE </a:t>
            </a:r>
            <a:r>
              <a:rPr lang="en-US" b="1" dirty="0" smtClean="0">
                <a:solidFill>
                  <a:schemeClr val="bg1"/>
                </a:solidFill>
                <a:latin typeface="Times New Roman" panose="02020603050405020304" pitchFamily="18" charset="0"/>
                <a:cs typeface="Times New Roman" panose="02020603050405020304" pitchFamily="18" charset="0"/>
              </a:rPr>
              <a:t>POST-SECONDARY </a:t>
            </a:r>
            <a:r>
              <a:rPr lang="en-US" b="1" dirty="0" smtClean="0">
                <a:solidFill>
                  <a:schemeClr val="bg1"/>
                </a:solidFill>
                <a:latin typeface="Times New Roman" panose="02020603050405020304" pitchFamily="18" charset="0"/>
                <a:cs typeface="Times New Roman" panose="02020603050405020304" pitchFamily="18" charset="0"/>
              </a:rPr>
              <a:t>POLICY</a:t>
            </a:r>
          </a:p>
          <a:p>
            <a:r>
              <a:rPr lang="en-US" b="1" dirty="0" smtClean="0">
                <a:solidFill>
                  <a:schemeClr val="bg1"/>
                </a:solidFill>
                <a:latin typeface="Times New Roman" panose="02020603050405020304" pitchFamily="18" charset="0"/>
                <a:cs typeface="Times New Roman" panose="02020603050405020304" pitchFamily="18" charset="0"/>
              </a:rPr>
              <a:t>2014</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665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04729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652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57400"/>
            <a:ext cx="791981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833122"/>
            <a:ext cx="7010400" cy="923330"/>
          </a:xfrm>
          <a:prstGeom prst="rect">
            <a:avLst/>
          </a:prstGeom>
        </p:spPr>
        <p:txBody>
          <a:bodyPr wrap="square">
            <a:spAutoFit/>
          </a:bodyPr>
          <a:lstStyle/>
          <a:p>
            <a:pPr algn="ctr"/>
            <a:r>
              <a:rPr lang="en-US" dirty="0" smtClean="0">
                <a:ln w="0"/>
                <a:solidFill>
                  <a:srgbClr val="0066FF"/>
                </a:solidFill>
                <a:effectLst>
                  <a:outerShdw blurRad="38100" dist="19050" dir="2700000" algn="tl" rotWithShape="0">
                    <a:schemeClr val="dk1">
                      <a:alpha val="40000"/>
                    </a:schemeClr>
                  </a:outerShdw>
                </a:effectLst>
              </a:rPr>
              <a:t>Gitlaxt’aamiks Village Government Post-Secondary Department will accept funding applications on or before 5:00 pm June 15</a:t>
            </a:r>
            <a:r>
              <a:rPr lang="en-US" baseline="30000" dirty="0" smtClean="0">
                <a:ln w="0"/>
                <a:solidFill>
                  <a:srgbClr val="0066FF"/>
                </a:solidFill>
                <a:effectLst>
                  <a:outerShdw blurRad="38100" dist="19050" dir="2700000" algn="tl" rotWithShape="0">
                    <a:schemeClr val="dk1">
                      <a:alpha val="40000"/>
                    </a:schemeClr>
                  </a:outerShdw>
                </a:effectLst>
              </a:rPr>
              <a:t>th</a:t>
            </a:r>
            <a:r>
              <a:rPr lang="en-US" dirty="0" smtClean="0">
                <a:ln w="0"/>
                <a:solidFill>
                  <a:srgbClr val="0066FF"/>
                </a:solidFill>
                <a:effectLst>
                  <a:outerShdw blurRad="38100" dist="19050" dir="2700000" algn="tl" rotWithShape="0">
                    <a:schemeClr val="dk1">
                      <a:alpha val="40000"/>
                    </a:schemeClr>
                  </a:outerShdw>
                </a:effectLst>
              </a:rPr>
              <a:t> of each year</a:t>
            </a:r>
            <a:endParaRPr lang="en-US" dirty="0">
              <a:ln w="0"/>
              <a:solidFill>
                <a:srgbClr val="0066FF"/>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73920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1" y="1524000"/>
            <a:ext cx="7774172"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37514" y="228600"/>
            <a:ext cx="6403943" cy="1200329"/>
          </a:xfrm>
          <a:prstGeom prst="rect">
            <a:avLst/>
          </a:prstGeom>
          <a:noFill/>
        </p:spPr>
        <p:txBody>
          <a:bodyPr wrap="square" lIns="91440" tIns="45720" rIns="91440" bIns="45720">
            <a:spAutoFit/>
          </a:bodyPr>
          <a:lstStyle/>
          <a:p>
            <a:pPr algn="ctr"/>
            <a:r>
              <a:rPr lang="en-US" sz="2400" b="1" dirty="0" smtClean="0">
                <a:ln w="0"/>
                <a:solidFill>
                  <a:srgbClr val="0066FF"/>
                </a:solidFill>
              </a:rPr>
              <a:t>APPLICATIONS FOR MASTER’S AND DOCTORAL PROGRAMS WILL BE BASED ON AVAILABILITY OF FUNDS</a:t>
            </a:r>
            <a:endParaRPr lang="en-US" sz="2400" b="1" cap="none" spc="0" dirty="0">
              <a:ln w="0"/>
              <a:solidFill>
                <a:srgbClr val="0066FF"/>
              </a:solidFill>
            </a:endParaRPr>
          </a:p>
        </p:txBody>
      </p:sp>
    </p:spTree>
    <p:extLst>
      <p:ext uri="{BB962C8B-B14F-4D97-AF65-F5344CB8AC3E}">
        <p14:creationId xmlns:p14="http://schemas.microsoft.com/office/powerpoint/2010/main" val="62747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90800"/>
            <a:ext cx="78962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5998" y="-34031"/>
            <a:ext cx="7175783" cy="1815882"/>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TUITION AND BOOKS/SUPPLIES WILL BE ADMINISTERED DIRECTLY TO THE APPLICANT, UPON APPROVAL OF SPONSORSHIP.</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46845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accent2">
                    <a:lumMod val="75000"/>
                  </a:schemeClr>
                </a:solidFill>
              </a:rPr>
              <a:t>PLEASE ENSURE THAT YOU PROVIDE YOUR TAX FORMS WITH YOUR APPLICATION AS WE NEED TO DETERMINE THE LEVEL OF ELIGIBILITY YOU WILL RECEIVE.</a:t>
            </a:r>
            <a:endParaRPr lang="en-US" sz="1800" dirty="0">
              <a:solidFill>
                <a:schemeClr val="accent2">
                  <a:lumMod val="75000"/>
                </a:schemeClr>
              </a:solidFill>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09724"/>
            <a:ext cx="7696200"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353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solidFill>
                  <a:schemeClr val="accent2">
                    <a:lumMod val="75000"/>
                  </a:schemeClr>
                </a:solidFill>
              </a:rPr>
              <a:t>A WRITTEN LETTER TO REQUEST TRAVEL FOR STUDENTS MOVING FROM DESIGNATED RESIDENCE TO WHERE THEY ARE ATTENDING POST-SECONDARY THAT IS 600KM OR MORE FROM THEIR PLACE OF ORDINARY RESIDENCE.</a:t>
            </a:r>
            <a:endParaRPr lang="en-US" sz="1800" dirty="0">
              <a:solidFill>
                <a:schemeClr val="accent2">
                  <a:lumMod val="75000"/>
                </a:schemeClr>
              </a:solidFill>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7543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786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solidFill>
                  <a:schemeClr val="accent2">
                    <a:lumMod val="75000"/>
                  </a:schemeClr>
                </a:solidFill>
              </a:rPr>
              <a:t>FOR MEDICAL LEAVES, PLEASE ENSURE THAT ALL SUPPORTING DOCUMENTS (i.e. letter from the doctor and confirmation letter from the </a:t>
            </a:r>
            <a:r>
              <a:rPr lang="en-US" sz="1600" dirty="0" smtClean="0">
                <a:solidFill>
                  <a:schemeClr val="accent2">
                    <a:lumMod val="75000"/>
                  </a:schemeClr>
                </a:solidFill>
              </a:rPr>
              <a:t>institution is included)when submitting to the Post-Secondary Counselor</a:t>
            </a:r>
            <a:endParaRPr lang="en-US" sz="1600" dirty="0">
              <a:solidFill>
                <a:schemeClr val="accent2">
                  <a:lumMod val="75000"/>
                </a:schemeClr>
              </a:solidFill>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7924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150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7924800" cy="650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525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solidFill>
                  <a:schemeClr val="accent2">
                    <a:lumMod val="75000"/>
                  </a:schemeClr>
                </a:solidFill>
              </a:rPr>
              <a:t>UPON SUCCESSFUL COMPLETION OF YOUR PROGRAM, APPLICANTS CAN APPLY FOR THE INCENTIVE GRANT,  PLEASE ENSURE THAT YOU HAVE WITH YOUR WRITTEN LETTER REQUESTING THE INCENTIVE GRANT THAT YOU ALSO INCLUDE YOUR MOST RECENT OFFICIAL TRANSCRIPT.</a:t>
            </a:r>
            <a:endParaRPr lang="en-US" sz="1600" dirty="0">
              <a:solidFill>
                <a:schemeClr val="accent2">
                  <a:lumMod val="75000"/>
                </a:schemeClr>
              </a:solidFill>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64008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736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508760"/>
          </a:xfrm>
        </p:spPr>
        <p:txBody>
          <a:bodyPr>
            <a:normAutofit fontScale="90000"/>
          </a:bodyPr>
          <a:lstStyle/>
          <a:p>
            <a:r>
              <a:rPr lang="en-US" sz="1600" dirty="0" smtClean="0">
                <a:solidFill>
                  <a:schemeClr val="accent2">
                    <a:lumMod val="75000"/>
                  </a:schemeClr>
                </a:solidFill>
              </a:rPr>
              <a:t>AS PART OF THE AGREEMENT SIGNED BETWEEN THE STUDENT AND Post-secondary counselor, once you have completed each year of your studies to ensure that you provide your official transcript to complete your sponsorship year.  Note that in between semesters you are also required to submit a transcript for the post-secondary counselor to see that you are maintaining your Grade Point Average</a:t>
            </a:r>
            <a:endParaRPr lang="en-US" sz="1600" dirty="0">
              <a:solidFill>
                <a:schemeClr val="accent2">
                  <a:lumMod val="75000"/>
                </a:schemeClr>
              </a:solidFill>
            </a:endParaRP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38409"/>
            <a:ext cx="7239000" cy="1989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132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accent2">
                    <a:lumMod val="75000"/>
                  </a:schemeClr>
                </a:solidFill>
              </a:rPr>
              <a:t>The understanding of the students rights and responsibilities: the required steps for completion of the application</a:t>
            </a:r>
            <a:endParaRPr lang="en-US" sz="1800" dirty="0">
              <a:solidFill>
                <a:schemeClr val="accent2">
                  <a:lumMod val="75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7772400" cy="501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645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79248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233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solidFill>
                  <a:schemeClr val="accent2">
                    <a:lumMod val="75000"/>
                  </a:schemeClr>
                </a:solidFill>
              </a:rPr>
              <a:t>Please review carefully 19.0 of the post-secondary policy to ensure your sponsorship status </a:t>
            </a:r>
            <a:endParaRPr lang="en-US" sz="1600" dirty="0">
              <a:solidFill>
                <a:schemeClr val="accent2">
                  <a:lumMod val="75000"/>
                </a:schemeClr>
              </a:solidFill>
            </a:endParaRP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747800"/>
            <a:ext cx="7772400" cy="48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72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Part 2. of 19.0</a:t>
            </a:r>
            <a:endParaRPr lang="en-US" sz="20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7239000" cy="259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575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solidFill>
                  <a:schemeClr val="bg2">
                    <a:lumMod val="50000"/>
                  </a:schemeClr>
                </a:solidFill>
              </a:rPr>
              <a:t>The applicant can request for an application to appeal the decision of the post-secondary counselor.  The application is submitted to the director/education administrator of the village government the applicant applied to and the response to the decision is within 7 days of submitting the appeal.</a:t>
            </a:r>
            <a:endParaRPr lang="en-US" sz="1600" dirty="0">
              <a:solidFill>
                <a:schemeClr val="bg2">
                  <a:lumMod val="50000"/>
                </a:schemeClr>
              </a:solidFill>
            </a:endParaRPr>
          </a:p>
        </p:txBody>
      </p:sp>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9724"/>
            <a:ext cx="6248399"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318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bg2">
                    <a:lumMod val="50000"/>
                  </a:schemeClr>
                </a:solidFill>
              </a:rPr>
              <a:t>Please ensure that all required documents are submitted with your application for review.</a:t>
            </a:r>
            <a:endParaRPr lang="en-US" sz="3200" dirty="0">
              <a:solidFill>
                <a:schemeClr val="bg2">
                  <a:lumMod val="50000"/>
                </a:schemeClr>
              </a:solidFill>
            </a:endParaRPr>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7391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599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bg2">
                    <a:lumMod val="50000"/>
                  </a:schemeClr>
                </a:solidFill>
              </a:rPr>
              <a:t>If you are unable to fulfill your programs from 4 or 5 programs, you must immediately contact the Post-Secondary Counselor or Education Administrator of Gitlaxt’aamiks</a:t>
            </a:r>
            <a:endParaRPr lang="en-US" sz="2000" dirty="0">
              <a:solidFill>
                <a:schemeClr val="bg2">
                  <a:lumMod val="50000"/>
                </a:schemeClr>
              </a:solidFill>
            </a:endParaRPr>
          </a:p>
        </p:txBody>
      </p:sp>
      <p:sp>
        <p:nvSpPr>
          <p:cNvPr id="3" name="Content Placeholder 2"/>
          <p:cNvSpPr>
            <a:spLocks noGrp="1"/>
          </p:cNvSpPr>
          <p:nvPr>
            <p:ph idx="1"/>
          </p:nvPr>
        </p:nvSpPr>
        <p:spPr/>
        <p:txBody>
          <a:bodyPr>
            <a:normAutofit/>
          </a:bodyPr>
          <a:lstStyle/>
          <a:p>
            <a:r>
              <a:rPr lang="en-US" sz="1800" dirty="0" smtClean="0"/>
              <a:t>1. if your programs are too heavy of a course load..</a:t>
            </a:r>
            <a:r>
              <a:rPr lang="en-US" sz="1800" dirty="0" err="1" smtClean="0"/>
              <a:t>ie</a:t>
            </a:r>
            <a:r>
              <a:rPr lang="en-US" sz="1800" dirty="0" smtClean="0"/>
              <a:t> first year students or students who are were on medical leave.</a:t>
            </a:r>
          </a:p>
          <a:p>
            <a:r>
              <a:rPr lang="en-US" sz="1800" dirty="0" smtClean="0"/>
              <a:t>2. first year students mainly grade 12 are advised to take no more than 3 course per semester for the first year and then increase to 4 courses in the second year of sponsorship.</a:t>
            </a:r>
          </a:p>
          <a:p>
            <a:r>
              <a:rPr lang="en-US" sz="1800" dirty="0" smtClean="0"/>
              <a:t>3. students on medical leave and return back to school, must provide the Post-Secondary Counselor or Education Administrator a copy of your medical clearance.</a:t>
            </a:r>
          </a:p>
          <a:p>
            <a:r>
              <a:rPr lang="en-US" sz="1800" dirty="0" smtClean="0"/>
              <a:t>4. please ensure to read your Post-Secondary Policy,  this is your guiding tool to your future sponsorship.</a:t>
            </a:r>
            <a:endParaRPr lang="en-US" sz="1800" dirty="0"/>
          </a:p>
        </p:txBody>
      </p:sp>
    </p:spTree>
    <p:extLst>
      <p:ext uri="{BB962C8B-B14F-4D97-AF65-F5344CB8AC3E}">
        <p14:creationId xmlns:p14="http://schemas.microsoft.com/office/powerpoint/2010/main" val="2363722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7696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205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577" y="914400"/>
            <a:ext cx="8001000" cy="5139869"/>
          </a:xfrm>
          <a:prstGeom prst="rect">
            <a:avLst/>
          </a:prstGeom>
          <a:noFill/>
        </p:spPr>
        <p:txBody>
          <a:bodyPr wrap="square" lIns="91440" tIns="45720" rIns="91440" bIns="45720">
            <a:spAutoFit/>
          </a:bodyPr>
          <a:lstStyle/>
          <a:p>
            <a:pPr marL="342900" indent="-342900" algn="ctr">
              <a:buFontTx/>
              <a:buChar char="-"/>
            </a:pPr>
            <a:r>
              <a:rPr lang="en-US" sz="2000" b="1" dirty="0" smtClean="0">
                <a:ln w="10541" cmpd="sng">
                  <a:solidFill>
                    <a:schemeClr val="accent1">
                      <a:shade val="88000"/>
                      <a:satMod val="110000"/>
                    </a:schemeClr>
                  </a:solidFill>
                  <a:prstDash val="solid"/>
                </a:ln>
                <a:solidFill>
                  <a:schemeClr val="accent2">
                    <a:lumMod val="75000"/>
                  </a:schemeClr>
                </a:solidFill>
              </a:rPr>
              <a:t>For students to ensure that all supporting documents are submitted in a timely matter.</a:t>
            </a:r>
          </a:p>
          <a:p>
            <a:pPr marL="342900" indent="-342900" algn="ctr">
              <a:buFontTx/>
              <a:buChar char="-"/>
            </a:pPr>
            <a:r>
              <a:rPr lang="en-US" sz="2000" b="1" dirty="0" smtClean="0">
                <a:ln w="10541" cmpd="sng">
                  <a:solidFill>
                    <a:schemeClr val="accent1">
                      <a:shade val="88000"/>
                      <a:satMod val="110000"/>
                    </a:schemeClr>
                  </a:solidFill>
                  <a:prstDash val="solid"/>
                </a:ln>
                <a:solidFill>
                  <a:schemeClr val="accent2">
                    <a:lumMod val="75000"/>
                  </a:schemeClr>
                </a:solidFill>
              </a:rPr>
              <a:t>if a student is unable to contact the Post-Secondary Counselor,  please ensure that you have a written letter for a family member to advocate on your behalf.</a:t>
            </a:r>
          </a:p>
          <a:p>
            <a:pPr marL="342900" indent="-342900" algn="ctr">
              <a:buFontTx/>
              <a:buChar char="-"/>
            </a:pPr>
            <a:r>
              <a:rPr lang="en-US" sz="2000" b="1" dirty="0" smtClean="0">
                <a:ln w="10541" cmpd="sng">
                  <a:solidFill>
                    <a:schemeClr val="accent1">
                      <a:shade val="88000"/>
                      <a:satMod val="110000"/>
                    </a:schemeClr>
                  </a:solidFill>
                  <a:prstDash val="solid"/>
                </a:ln>
                <a:solidFill>
                  <a:schemeClr val="accent2">
                    <a:lumMod val="75000"/>
                  </a:schemeClr>
                </a:solidFill>
              </a:rPr>
              <a:t>Without the written letter for an advocate we are unable to discuss any information as to your file, Gitla</a:t>
            </a:r>
            <a:r>
              <a:rPr lang="en-US" sz="2000" b="1" u="sng" dirty="0" smtClean="0">
                <a:ln w="10541" cmpd="sng">
                  <a:solidFill>
                    <a:schemeClr val="accent1">
                      <a:shade val="88000"/>
                      <a:satMod val="110000"/>
                    </a:schemeClr>
                  </a:solidFill>
                  <a:prstDash val="solid"/>
                </a:ln>
                <a:solidFill>
                  <a:schemeClr val="accent2">
                    <a:lumMod val="75000"/>
                  </a:schemeClr>
                </a:solidFill>
              </a:rPr>
              <a:t>x</a:t>
            </a:r>
            <a:r>
              <a:rPr lang="en-US" sz="2000" b="1" dirty="0" smtClean="0">
                <a:ln w="10541" cmpd="sng">
                  <a:solidFill>
                    <a:schemeClr val="accent1">
                      <a:shade val="88000"/>
                      <a:satMod val="110000"/>
                    </a:schemeClr>
                  </a:solidFill>
                  <a:prstDash val="solid"/>
                </a:ln>
                <a:solidFill>
                  <a:schemeClr val="accent2">
                    <a:lumMod val="75000"/>
                  </a:schemeClr>
                </a:solidFill>
              </a:rPr>
              <a:t>t’aamiks Village Government follows the privacy act for student confidentiality.</a:t>
            </a:r>
          </a:p>
          <a:p>
            <a:pPr marL="342900" indent="-342900" algn="ctr">
              <a:buFontTx/>
              <a:buChar char="-"/>
            </a:pPr>
            <a:r>
              <a:rPr lang="en-US" sz="2000" b="1" dirty="0" smtClean="0">
                <a:ln w="10541" cmpd="sng">
                  <a:solidFill>
                    <a:schemeClr val="accent1">
                      <a:shade val="88000"/>
                      <a:satMod val="110000"/>
                    </a:schemeClr>
                  </a:solidFill>
                  <a:prstDash val="solid"/>
                </a:ln>
                <a:solidFill>
                  <a:schemeClr val="accent2">
                    <a:lumMod val="75000"/>
                  </a:schemeClr>
                </a:solidFill>
              </a:rPr>
              <a:t>1</a:t>
            </a:r>
            <a:r>
              <a:rPr lang="en-US" sz="2000" b="1" baseline="30000" dirty="0" smtClean="0">
                <a:ln w="10541" cmpd="sng">
                  <a:solidFill>
                    <a:schemeClr val="accent1">
                      <a:shade val="88000"/>
                      <a:satMod val="110000"/>
                    </a:schemeClr>
                  </a:solidFill>
                  <a:prstDash val="solid"/>
                </a:ln>
                <a:solidFill>
                  <a:schemeClr val="accent2">
                    <a:lumMod val="75000"/>
                  </a:schemeClr>
                </a:solidFill>
              </a:rPr>
              <a:t>st</a:t>
            </a:r>
            <a:r>
              <a:rPr lang="en-US" sz="2000" b="1" dirty="0" smtClean="0">
                <a:ln w="10541" cmpd="sng">
                  <a:solidFill>
                    <a:schemeClr val="accent1">
                      <a:shade val="88000"/>
                      <a:satMod val="110000"/>
                    </a:schemeClr>
                  </a:solidFill>
                  <a:prstDash val="solid"/>
                </a:ln>
                <a:solidFill>
                  <a:schemeClr val="accent2">
                    <a:lumMod val="75000"/>
                  </a:schemeClr>
                </a:solidFill>
              </a:rPr>
              <a:t> point of contact is Post-Secondary Counselor,  2</a:t>
            </a:r>
            <a:r>
              <a:rPr lang="en-US" sz="2000" b="1" baseline="30000" dirty="0" smtClean="0">
                <a:ln w="10541" cmpd="sng">
                  <a:solidFill>
                    <a:schemeClr val="accent1">
                      <a:shade val="88000"/>
                      <a:satMod val="110000"/>
                    </a:schemeClr>
                  </a:solidFill>
                  <a:prstDash val="solid"/>
                </a:ln>
                <a:solidFill>
                  <a:schemeClr val="accent2">
                    <a:lumMod val="75000"/>
                  </a:schemeClr>
                </a:solidFill>
              </a:rPr>
              <a:t>nd</a:t>
            </a:r>
            <a:r>
              <a:rPr lang="en-US" sz="2000" b="1" dirty="0" smtClean="0">
                <a:ln w="10541" cmpd="sng">
                  <a:solidFill>
                    <a:schemeClr val="accent1">
                      <a:shade val="88000"/>
                      <a:satMod val="110000"/>
                    </a:schemeClr>
                  </a:solidFill>
                  <a:prstDash val="solid"/>
                </a:ln>
                <a:solidFill>
                  <a:schemeClr val="accent2">
                    <a:lumMod val="75000"/>
                  </a:schemeClr>
                </a:solidFill>
              </a:rPr>
              <a:t> point of contact is Education Administrator, 3</a:t>
            </a:r>
            <a:r>
              <a:rPr lang="en-US" sz="2000" b="1" baseline="30000" dirty="0" smtClean="0">
                <a:ln w="10541" cmpd="sng">
                  <a:solidFill>
                    <a:schemeClr val="accent1">
                      <a:shade val="88000"/>
                      <a:satMod val="110000"/>
                    </a:schemeClr>
                  </a:solidFill>
                  <a:prstDash val="solid"/>
                </a:ln>
                <a:solidFill>
                  <a:schemeClr val="accent2">
                    <a:lumMod val="75000"/>
                  </a:schemeClr>
                </a:solidFill>
              </a:rPr>
              <a:t>rd</a:t>
            </a:r>
            <a:r>
              <a:rPr lang="en-US" sz="2000" b="1" dirty="0" smtClean="0">
                <a:ln w="10541" cmpd="sng">
                  <a:solidFill>
                    <a:schemeClr val="accent1">
                      <a:shade val="88000"/>
                      <a:satMod val="110000"/>
                    </a:schemeClr>
                  </a:solidFill>
                  <a:prstDash val="solid"/>
                </a:ln>
                <a:solidFill>
                  <a:schemeClr val="accent2">
                    <a:lumMod val="75000"/>
                  </a:schemeClr>
                </a:solidFill>
              </a:rPr>
              <a:t> point of contact is Programs &amp; Services Director in the event that you need to report any information or concerns with your sponsorship.</a:t>
            </a:r>
            <a:endParaRPr lang="en-US" sz="2400" b="1" dirty="0" smtClean="0">
              <a:ln w="10541" cmpd="sng">
                <a:solidFill>
                  <a:schemeClr val="accent1">
                    <a:shade val="88000"/>
                    <a:satMod val="110000"/>
                  </a:schemeClr>
                </a:solidFill>
                <a:prstDash val="solid"/>
              </a:ln>
              <a:solidFill>
                <a:schemeClr val="accent2">
                  <a:lumMod val="75000"/>
                </a:schemeClr>
              </a:solidFill>
            </a:endParaRPr>
          </a:p>
          <a:p>
            <a:pPr algn="ctr"/>
            <a:r>
              <a:rPr lang="en-US" sz="2400" b="1" dirty="0" smtClean="0">
                <a:ln w="10541" cmpd="sng">
                  <a:solidFill>
                    <a:schemeClr val="accent1">
                      <a:shade val="88000"/>
                      <a:satMod val="110000"/>
                    </a:schemeClr>
                  </a:solidFill>
                  <a:prstDash val="solid"/>
                </a:ln>
                <a:solidFill>
                  <a:schemeClr val="accent2">
                    <a:lumMod val="75000"/>
                  </a:schemeClr>
                </a:solidFill>
              </a:rPr>
              <a:t> </a:t>
            </a:r>
            <a:endParaRPr lang="en-US" sz="5400" b="1" dirty="0">
              <a:ln w="10541" cmpd="sng">
                <a:solidFill>
                  <a:schemeClr val="accent1">
                    <a:shade val="88000"/>
                    <a:satMod val="110000"/>
                  </a:schemeClr>
                </a:solidFill>
                <a:prstDash val="solid"/>
              </a:ln>
              <a:solidFill>
                <a:schemeClr val="accent2">
                  <a:lumMod val="75000"/>
                </a:schemeClr>
              </a:solidFill>
            </a:endParaRPr>
          </a:p>
        </p:txBody>
      </p:sp>
    </p:spTree>
    <p:extLst>
      <p:ext uri="{BB962C8B-B14F-4D97-AF65-F5344CB8AC3E}">
        <p14:creationId xmlns:p14="http://schemas.microsoft.com/office/powerpoint/2010/main" val="560713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accent2">
                    <a:lumMod val="75000"/>
                  </a:schemeClr>
                </a:solidFill>
              </a:rPr>
              <a:t>This is where the Post-secondary counselor steps away from their position and the education administrator takes the role as post-secondary counselor</a:t>
            </a:r>
            <a:endParaRPr lang="en-US" sz="1800" dirty="0">
              <a:solidFill>
                <a:schemeClr val="accent2">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35764"/>
            <a:ext cx="7239000" cy="3394559"/>
          </a:xfrm>
        </p:spPr>
      </p:pic>
    </p:spTree>
    <p:extLst>
      <p:ext uri="{BB962C8B-B14F-4D97-AF65-F5344CB8AC3E}">
        <p14:creationId xmlns:p14="http://schemas.microsoft.com/office/powerpoint/2010/main" val="3944737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77724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514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75438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12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785812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282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solidFill>
                  <a:schemeClr val="accent2">
                    <a:lumMod val="75000"/>
                  </a:schemeClr>
                </a:solidFill>
              </a:rPr>
              <a:t>PLEASE ENSURE THAT ALL SUPPORTING DOCUMENTS ARE SUBMITTED WITH YOUR APPLICATION, INCLUDING YOUR BANKING INFORMATION TO ENSURE THAT THIS WILL NOT DELAY THE PROCESS OF YOUR FUNDING BASED ON APPROVAL.</a:t>
            </a:r>
            <a:endParaRPr lang="en-US" sz="1600" dirty="0">
              <a:solidFill>
                <a:schemeClr val="accent2">
                  <a:lumMod val="75000"/>
                </a:schemeClr>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770" y="1609725"/>
            <a:ext cx="7027860" cy="509587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59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1214</TotalTime>
  <Words>654</Words>
  <Application>Microsoft Office PowerPoint</Application>
  <PresentationFormat>On-screen Show (4:3)</PresentationFormat>
  <Paragraphs>28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Times New Roman</vt:lpstr>
      <vt:lpstr>Verdana</vt:lpstr>
      <vt:lpstr>Wingdings</vt:lpstr>
      <vt:lpstr>Wingdings 2</vt:lpstr>
      <vt:lpstr>Opulent</vt:lpstr>
      <vt:lpstr>GITLAXT’AAMIKS VILLAGE GOVERNMENT   POST-SECONDARY APPLICATION PROCESS</vt:lpstr>
      <vt:lpstr>The understanding of the students rights and responsibilities: the required steps for completion of the application</vt:lpstr>
      <vt:lpstr>PowerPoint Presentation</vt:lpstr>
      <vt:lpstr>PowerPoint Presentation</vt:lpstr>
      <vt:lpstr>This is where the Post-secondary counselor steps away from their position and the education administrator takes the role as post-secondary counselor</vt:lpstr>
      <vt:lpstr>PowerPoint Presentation</vt:lpstr>
      <vt:lpstr>PowerPoint Presentation</vt:lpstr>
      <vt:lpstr>PowerPoint Presentation</vt:lpstr>
      <vt:lpstr>PLEASE ENSURE THAT ALL SUPPORTING DOCUMENTS ARE SUBMITTED WITH YOUR APPLICATION, INCLUDING YOUR BANKING INFORMATION TO ENSURE THAT THIS WILL NOT DELAY THE PROCESS OF YOUR FUNDING BASED ON APPROVAL.</vt:lpstr>
      <vt:lpstr>PowerPoint Presentation</vt:lpstr>
      <vt:lpstr>PowerPoint Presentation</vt:lpstr>
      <vt:lpstr>PowerPoint Presentation</vt:lpstr>
      <vt:lpstr>PowerPoint Presentation</vt:lpstr>
      <vt:lpstr>PLEASE ENSURE THAT YOU PROVIDE YOUR TAX FORMS WITH YOUR APPLICATION AS WE NEED TO DETERMINE THE LEVEL OF ELIGIBILITY YOU WILL RECEIVE.</vt:lpstr>
      <vt:lpstr>A WRITTEN LETTER TO REQUEST TRAVEL FOR STUDENTS MOVING FROM DESIGNATED RESIDENCE TO WHERE THEY ARE ATTENDING POST-SECONDARY THAT IS 600KM OR MORE FROM THEIR PLACE OF ORDINARY RESIDENCE.</vt:lpstr>
      <vt:lpstr>FOR MEDICAL LEAVES, PLEASE ENSURE THAT ALL SUPPORTING DOCUMENTS (i.e. letter from the doctor and confirmation letter from the institution is included)when submitting to the Post-Secondary Counselor</vt:lpstr>
      <vt:lpstr>PowerPoint Presentation</vt:lpstr>
      <vt:lpstr>UPON SUCCESSFUL COMPLETION OF YOUR PROGRAM, APPLICANTS CAN APPLY FOR THE INCENTIVE GRANT,  PLEASE ENSURE THAT YOU HAVE WITH YOUR WRITTEN LETTER REQUESTING THE INCENTIVE GRANT THAT YOU ALSO INCLUDE YOUR MOST RECENT OFFICIAL TRANSCRIPT.</vt:lpstr>
      <vt:lpstr>AS PART OF THE AGREEMENT SIGNED BETWEEN THE STUDENT AND Post-secondary counselor, once you have completed each year of your studies to ensure that you provide your official transcript to complete your sponsorship year.  Note that in between semesters you are also required to submit a transcript for the post-secondary counselor to see that you are maintaining your Grade Point Average</vt:lpstr>
      <vt:lpstr>PowerPoint Presentation</vt:lpstr>
      <vt:lpstr>Please review carefully 19.0 of the post-secondary policy to ensure your sponsorship status </vt:lpstr>
      <vt:lpstr>Part 2. of 19.0</vt:lpstr>
      <vt:lpstr>The applicant can request for an application to appeal the decision of the post-secondary counselor.  The application is submitted to the director/education administrator of the village government the applicant applied to and the response to the decision is within 7 days of submitting the appeal.</vt:lpstr>
      <vt:lpstr>Please ensure that all required documents are submitted with your application for review.</vt:lpstr>
      <vt:lpstr>If you are unable to fulfill your programs from 4 or 5 programs, you must immediately contact the Post-Secondary Counselor or Education Administrator of Gitlaxt’aamiks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POST-SECONDARY APPLICATION PROCESS</dc:title>
  <dc:creator>Maryann Adams</dc:creator>
  <cp:lastModifiedBy>Maryann Adams</cp:lastModifiedBy>
  <cp:revision>26</cp:revision>
  <cp:lastPrinted>2015-10-28T22:21:33Z</cp:lastPrinted>
  <dcterms:created xsi:type="dcterms:W3CDTF">2014-09-23T17:17:01Z</dcterms:created>
  <dcterms:modified xsi:type="dcterms:W3CDTF">2015-10-28T23:53:08Z</dcterms:modified>
</cp:coreProperties>
</file>